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26" r:id="rId1"/>
  </p:sldMasterIdLst>
  <p:sldIdLst>
    <p:sldId id="256" r:id="rId2"/>
    <p:sldId id="257" r:id="rId3"/>
    <p:sldId id="258" r:id="rId4"/>
    <p:sldId id="259" r:id="rId5"/>
    <p:sldId id="260" r:id="rId6"/>
    <p:sldId id="261" r:id="rId7"/>
    <p:sldId id="266" r:id="rId8"/>
    <p:sldId id="262" r:id="rId9"/>
    <p:sldId id="265" r:id="rId10"/>
    <p:sldId id="263" r:id="rId11"/>
    <p:sldId id="264"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92" d="100"/>
          <a:sy n="92" d="100"/>
        </p:scale>
        <p:origin x="-450" y="-10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a:t>Asıl başlık stilini düzenlemek için tıklayın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1160EA64-D806-43AC-9DF2-F8C432F32B4C}" type="datetimeFigureOut">
              <a:rPr lang="en-US" smtClean="0"/>
              <a:t>12/31/2021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1096176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1160EA64-D806-43AC-9DF2-F8C432F32B4C}" type="datetimeFigureOut">
              <a:rPr lang="en-US" smtClean="0"/>
              <a:t>12/31/2021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2143663644"/>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stilini düzenlemek için tıklayın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1160EA64-D806-43AC-9DF2-F8C432F32B4C}" type="datetimeFigureOut">
              <a:rPr lang="en-US" smtClean="0"/>
              <a:t>12/31/2021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A7A6979-0714-4377-B894-6BE4C2D6E202}" type="slidenum">
              <a:rPr lang="en-US" smtClean="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624057472"/>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a:t>Asıl başlık stilini düzenlemek için tıklayın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tıklayın</a:t>
            </a:r>
          </a:p>
        </p:txBody>
      </p:sp>
      <p:sp>
        <p:nvSpPr>
          <p:cNvPr id="5" name="Date Placeholder 4"/>
          <p:cNvSpPr>
            <a:spLocks noGrp="1"/>
          </p:cNvSpPr>
          <p:nvPr>
            <p:ph type="dt" sz="half" idx="10"/>
          </p:nvPr>
        </p:nvSpPr>
        <p:spPr/>
        <p:txBody>
          <a:bodyPr/>
          <a:lstStyle/>
          <a:p>
            <a:fld id="{1160EA64-D806-43AC-9DF2-F8C432F32B4C}" type="datetimeFigureOut">
              <a:rPr lang="en-US" smtClean="0"/>
              <a:t>12/31/2021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4119414375"/>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stilini düzenlemek için tıklayın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tıklayın</a:t>
            </a:r>
          </a:p>
        </p:txBody>
      </p:sp>
      <p:sp>
        <p:nvSpPr>
          <p:cNvPr id="5" name="Date Placeholder 4"/>
          <p:cNvSpPr>
            <a:spLocks noGrp="1"/>
          </p:cNvSpPr>
          <p:nvPr>
            <p:ph type="dt" sz="half" idx="10"/>
          </p:nvPr>
        </p:nvSpPr>
        <p:spPr/>
        <p:txBody>
          <a:bodyPr/>
          <a:lstStyle/>
          <a:p>
            <a:fld id="{1160EA64-D806-43AC-9DF2-F8C432F32B4C}" type="datetimeFigureOut">
              <a:rPr lang="en-US" smtClean="0"/>
              <a:t>12/31/2021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A7A6979-0714-4377-B894-6BE4C2D6E202}" type="slidenum">
              <a:rPr lang="en-US" smtClean="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260475275"/>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a:t>Asıl başlık stilini düzenlemek için tıklayın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tıklayın</a:t>
            </a:r>
          </a:p>
        </p:txBody>
      </p:sp>
      <p:sp>
        <p:nvSpPr>
          <p:cNvPr id="5" name="Date Placeholder 4"/>
          <p:cNvSpPr>
            <a:spLocks noGrp="1"/>
          </p:cNvSpPr>
          <p:nvPr>
            <p:ph type="dt" sz="half" idx="10"/>
          </p:nvPr>
        </p:nvSpPr>
        <p:spPr/>
        <p:txBody>
          <a:bodyPr/>
          <a:lstStyle/>
          <a:p>
            <a:fld id="{1160EA64-D806-43AC-9DF2-F8C432F32B4C}" type="datetimeFigureOut">
              <a:rPr lang="en-US" smtClean="0"/>
              <a:t>12/31/2021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1501369787"/>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ncho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smtClean="0"/>
              <a:t>12/31/2021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377646794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smtClean="0"/>
              <a:t>12/31/2021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34366325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a:t>Asıl başlık stilini düzenlemek için tıklayın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F070A7B3-6521-4DCA-87E5-044747A908C1}" type="datetimeFigureOut">
              <a:rPr lang="en-US" smtClean="0"/>
              <a:t>12/31/2021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11810041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1160EA64-D806-43AC-9DF2-F8C432F32B4C}" type="datetimeFigureOut">
              <a:rPr lang="en-US" smtClean="0"/>
              <a:t>12/31/2021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4540857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AB134690-1557-4C89-A502-4959FE7FAD70}" type="datetimeFigureOut">
              <a:rPr lang="en-US" smtClean="0"/>
              <a:t>12/31/2021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20657164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smtClean="0"/>
              <a:t>12/31/2021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811450215"/>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smtClean="0"/>
              <a:t>12/31/2021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22125158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smtClean="0"/>
              <a:t>12/31/2021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32732151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a:t>Asıl başlık stilini düzenlemek için tıklayın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D1BE4249-C0D0-4B06-8692-E8BB871AF643}" type="datetimeFigureOut">
              <a:rPr lang="en-US" smtClean="0"/>
              <a:t>12/31/2021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29891155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042B0DB6-F5C7-45FB-8CF3-31B45F9C2DAC}" type="datetimeFigureOut">
              <a:rPr lang="en-US" smtClean="0"/>
              <a:t>12/31/2021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6629612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1160EA64-D806-43AC-9DF2-F8C432F32B4C}" type="datetimeFigureOut">
              <a:rPr lang="en-US" smtClean="0"/>
              <a:t>12/31/2021</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2245356762"/>
      </p:ext>
    </p:extLst>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 id="2147483738" r:id="rId12"/>
    <p:sldLayoutId id="2147483739" r:id="rId13"/>
    <p:sldLayoutId id="2147483740" r:id="rId14"/>
    <p:sldLayoutId id="2147483741" r:id="rId15"/>
    <p:sldLayoutId id="2147483742" r:id="rId16"/>
  </p:sldLayoutIdLst>
  <p:hf sldNum="0" hdr="0" ft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7A20C2DB-CF7A-41C7-8065-F568EB2549DC}"/>
              </a:ext>
            </a:extLst>
          </p:cNvPr>
          <p:cNvSpPr>
            <a:spLocks noGrp="1"/>
          </p:cNvSpPr>
          <p:nvPr>
            <p:ph type="ctrTitle"/>
          </p:nvPr>
        </p:nvSpPr>
        <p:spPr/>
        <p:txBody>
          <a:bodyPr>
            <a:normAutofit fontScale="90000"/>
          </a:bodyPr>
          <a:lstStyle/>
          <a:p>
            <a:r>
              <a:rPr lang="tr-TR" dirty="0"/>
              <a:t>Rehberlik ve Araştırma Merkezi’ne Öğrenci Yönlendirme Süreci</a:t>
            </a:r>
          </a:p>
        </p:txBody>
      </p:sp>
      <p:sp>
        <p:nvSpPr>
          <p:cNvPr id="3" name="Alt Başlık 2">
            <a:extLst>
              <a:ext uri="{FF2B5EF4-FFF2-40B4-BE49-F238E27FC236}">
                <a16:creationId xmlns:a16="http://schemas.microsoft.com/office/drawing/2014/main" xmlns="" id="{307BE670-6895-4FCB-876A-8BE28081C2DF}"/>
              </a:ext>
            </a:extLst>
          </p:cNvPr>
          <p:cNvSpPr>
            <a:spLocks noGrp="1"/>
          </p:cNvSpPr>
          <p:nvPr>
            <p:ph type="subTitle" idx="1"/>
          </p:nvPr>
        </p:nvSpPr>
        <p:spPr/>
        <p:txBody>
          <a:bodyPr/>
          <a:lstStyle/>
          <a:p>
            <a:endParaRPr lang="tr-TR"/>
          </a:p>
        </p:txBody>
      </p:sp>
    </p:spTree>
    <p:extLst>
      <p:ext uri="{BB962C8B-B14F-4D97-AF65-F5344CB8AC3E}">
        <p14:creationId xmlns:p14="http://schemas.microsoft.com/office/powerpoint/2010/main" val="18399909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1F0D1927-ABAB-403F-9F2D-0D8B2EC0B0E9}"/>
              </a:ext>
            </a:extLst>
          </p:cNvPr>
          <p:cNvSpPr>
            <a:spLocks noGrp="1"/>
          </p:cNvSpPr>
          <p:nvPr>
            <p:ph type="title"/>
          </p:nvPr>
        </p:nvSpPr>
        <p:spPr/>
        <p:txBody>
          <a:bodyPr/>
          <a:lstStyle/>
          <a:p>
            <a:r>
              <a:rPr lang="tr-TR" dirty="0"/>
              <a:t/>
            </a:r>
            <a:br>
              <a:rPr lang="tr-TR" dirty="0"/>
            </a:br>
            <a:r>
              <a:rPr lang="tr-TR" dirty="0"/>
              <a:t>Evde Eğitim</a:t>
            </a:r>
          </a:p>
        </p:txBody>
      </p:sp>
      <p:sp>
        <p:nvSpPr>
          <p:cNvPr id="3" name="İçerik Yer Tutucusu 2">
            <a:extLst>
              <a:ext uri="{FF2B5EF4-FFF2-40B4-BE49-F238E27FC236}">
                <a16:creationId xmlns:a16="http://schemas.microsoft.com/office/drawing/2014/main" xmlns="" id="{D360A3D3-2B7F-44AB-BCCF-338D69552AE9}"/>
              </a:ext>
            </a:extLst>
          </p:cNvPr>
          <p:cNvSpPr>
            <a:spLocks noGrp="1"/>
          </p:cNvSpPr>
          <p:nvPr>
            <p:ph idx="1"/>
          </p:nvPr>
        </p:nvSpPr>
        <p:spPr/>
        <p:txBody>
          <a:bodyPr/>
          <a:lstStyle/>
          <a:p>
            <a:pPr marL="0" indent="0">
              <a:buNone/>
            </a:pPr>
            <a:r>
              <a:rPr lang="tr-TR" dirty="0"/>
              <a:t>Evde eğitimden yararlanmak isteyen vasi/veliler:</a:t>
            </a:r>
          </a:p>
          <a:p>
            <a:r>
              <a:rPr lang="tr-TR" dirty="0"/>
              <a:t>Durum bildirir sağlık kurulu raporu</a:t>
            </a:r>
          </a:p>
          <a:p>
            <a:r>
              <a:rPr lang="tr-TR" dirty="0"/>
              <a:t>Bireyin öğrenci belgesi</a:t>
            </a:r>
          </a:p>
          <a:p>
            <a:r>
              <a:rPr lang="tr-TR" dirty="0"/>
              <a:t>Öğrenci ve velinin kimlikleri ve fotokopileri</a:t>
            </a:r>
          </a:p>
          <a:p>
            <a:r>
              <a:rPr lang="tr-TR" dirty="0"/>
              <a:t>Eğitsel değerlendirme isteği formu</a:t>
            </a:r>
          </a:p>
          <a:p>
            <a:r>
              <a:rPr lang="tr-TR" dirty="0"/>
              <a:t>Bireye ait güncel 4 adet fotoğraf ile  kurumumuza başvurabilirler.</a:t>
            </a:r>
          </a:p>
        </p:txBody>
      </p:sp>
    </p:spTree>
    <p:extLst>
      <p:ext uri="{BB962C8B-B14F-4D97-AF65-F5344CB8AC3E}">
        <p14:creationId xmlns:p14="http://schemas.microsoft.com/office/powerpoint/2010/main" val="649776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EB5C5789-0C56-4320-B970-973DBE6683DC}"/>
              </a:ext>
            </a:extLst>
          </p:cNvPr>
          <p:cNvSpPr>
            <a:spLocks noGrp="1"/>
          </p:cNvSpPr>
          <p:nvPr>
            <p:ph type="title"/>
          </p:nvPr>
        </p:nvSpPr>
        <p:spPr/>
        <p:txBody>
          <a:bodyPr/>
          <a:lstStyle/>
          <a:p>
            <a:r>
              <a:rPr lang="tr-TR" dirty="0"/>
              <a:t>Rehabilitasyon Merkezinden Destek Eğitim Alınabilecek Engel Türleri</a:t>
            </a:r>
          </a:p>
        </p:txBody>
      </p:sp>
      <p:sp>
        <p:nvSpPr>
          <p:cNvPr id="3" name="İçerik Yer Tutucusu 2">
            <a:extLst>
              <a:ext uri="{FF2B5EF4-FFF2-40B4-BE49-F238E27FC236}">
                <a16:creationId xmlns:a16="http://schemas.microsoft.com/office/drawing/2014/main" xmlns="" id="{2E2E914F-B726-4DD2-B00D-A22E11E8AE2E}"/>
              </a:ext>
            </a:extLst>
          </p:cNvPr>
          <p:cNvSpPr>
            <a:spLocks noGrp="1"/>
          </p:cNvSpPr>
          <p:nvPr>
            <p:ph idx="1"/>
          </p:nvPr>
        </p:nvSpPr>
        <p:spPr/>
        <p:txBody>
          <a:bodyPr/>
          <a:lstStyle/>
          <a:p>
            <a:r>
              <a:rPr lang="tr-TR" dirty="0"/>
              <a:t>Bedensel Yetersizlik</a:t>
            </a:r>
          </a:p>
          <a:p>
            <a:r>
              <a:rPr lang="tr-TR" dirty="0"/>
              <a:t>Dil ve Konuşma Güçlüğü</a:t>
            </a:r>
          </a:p>
          <a:p>
            <a:r>
              <a:rPr lang="tr-TR" dirty="0"/>
              <a:t>Otizm</a:t>
            </a:r>
          </a:p>
          <a:p>
            <a:r>
              <a:rPr lang="tr-TR" dirty="0"/>
              <a:t>Zihinsel Yetersizlik</a:t>
            </a:r>
          </a:p>
          <a:p>
            <a:r>
              <a:rPr lang="tr-TR" dirty="0"/>
              <a:t>İşitme Yetersizliği</a:t>
            </a:r>
          </a:p>
          <a:p>
            <a:r>
              <a:rPr lang="tr-TR" dirty="0"/>
              <a:t>Görme Yetersizliği</a:t>
            </a:r>
          </a:p>
          <a:p>
            <a:r>
              <a:rPr lang="tr-TR" dirty="0"/>
              <a:t>Öğrenme Güçlüğü</a:t>
            </a:r>
          </a:p>
          <a:p>
            <a:pPr marL="0" indent="0">
              <a:buNone/>
            </a:pPr>
            <a:r>
              <a:rPr lang="tr-TR" dirty="0"/>
              <a:t>Yukarıdaki engel türüne ait Engelli Sağlık Kurulu Raporu ile kurumumuza başvuran bireyler rehabilitasyon merkezlerinden destek eğittim alabilmektedirler.</a:t>
            </a:r>
          </a:p>
        </p:txBody>
      </p:sp>
    </p:spTree>
    <p:extLst>
      <p:ext uri="{BB962C8B-B14F-4D97-AF65-F5344CB8AC3E}">
        <p14:creationId xmlns:p14="http://schemas.microsoft.com/office/powerpoint/2010/main" val="40803225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C58A5C33-5E81-47DA-A02B-E5244C5C1171}"/>
              </a:ext>
            </a:extLst>
          </p:cNvPr>
          <p:cNvSpPr>
            <a:spLocks noGrp="1"/>
          </p:cNvSpPr>
          <p:nvPr>
            <p:ph type="title"/>
          </p:nvPr>
        </p:nvSpPr>
        <p:spPr/>
        <p:txBody>
          <a:bodyPr>
            <a:normAutofit fontScale="90000"/>
          </a:bodyPr>
          <a:lstStyle/>
          <a:p>
            <a:r>
              <a:rPr lang="tr-TR" dirty="0"/>
              <a:t>Rehberlik ve Araştırma Merkezi’ne Öğrenci Yönlendirmeden Önceki Okul Süreci</a:t>
            </a:r>
          </a:p>
        </p:txBody>
      </p:sp>
      <p:sp>
        <p:nvSpPr>
          <p:cNvPr id="3" name="İçerik Yer Tutucusu 2">
            <a:extLst>
              <a:ext uri="{FF2B5EF4-FFF2-40B4-BE49-F238E27FC236}">
                <a16:creationId xmlns:a16="http://schemas.microsoft.com/office/drawing/2014/main" xmlns="" id="{9569A0C1-8D34-453E-B9AB-28CBC362F5DB}"/>
              </a:ext>
            </a:extLst>
          </p:cNvPr>
          <p:cNvSpPr>
            <a:spLocks noGrp="1"/>
          </p:cNvSpPr>
          <p:nvPr>
            <p:ph idx="1"/>
          </p:nvPr>
        </p:nvSpPr>
        <p:spPr/>
        <p:txBody>
          <a:bodyPr>
            <a:normAutofit/>
          </a:bodyPr>
          <a:lstStyle/>
          <a:p>
            <a:r>
              <a:rPr lang="tr-TR" dirty="0"/>
              <a:t>Öğretmen ya da ailenin problemin farkına varması</a:t>
            </a:r>
          </a:p>
          <a:p>
            <a:r>
              <a:rPr lang="tr-TR" dirty="0"/>
              <a:t>Aile, öğretmen ve rehberlik servisi tarafından problemin değerlendirilmesi</a:t>
            </a:r>
          </a:p>
          <a:p>
            <a:r>
              <a:rPr lang="tr-TR" dirty="0"/>
              <a:t>Probleme yönelik olarak ev içi ve sınıf içi önlemler alınması</a:t>
            </a:r>
          </a:p>
          <a:p>
            <a:r>
              <a:rPr lang="tr-TR" dirty="0"/>
              <a:t>Çocuğun psikolojik danışman ve sınıf öğretmeni tarafından takip edilmesi</a:t>
            </a:r>
          </a:p>
          <a:p>
            <a:r>
              <a:rPr lang="tr-TR" dirty="0"/>
              <a:t>Problemin okulda alınan önlemlerle çözülemediği ve bir engel durumunu işaret ettiği durumlarda tıbbi tanılama amacıyla hastaneden randevu almak için veli yönlendirilmeli ve ivedilikle rama yönlendirme süreci başlamalıdır.</a:t>
            </a:r>
          </a:p>
          <a:p>
            <a:r>
              <a:rPr lang="tr-TR" dirty="0"/>
              <a:t>Rama öğrenci yönlendirmeden önceki tüm süreç ve öğrenciye uygulanan destek </a:t>
            </a:r>
            <a:r>
              <a:rPr lang="tr-TR" dirty="0" err="1"/>
              <a:t>raporlaştırılarak</a:t>
            </a:r>
            <a:r>
              <a:rPr lang="tr-TR" dirty="0"/>
              <a:t> Eğitsel Değerlendirme İsteği Formu ile Rama gönderilir.</a:t>
            </a:r>
          </a:p>
        </p:txBody>
      </p:sp>
    </p:spTree>
    <p:extLst>
      <p:ext uri="{BB962C8B-B14F-4D97-AF65-F5344CB8AC3E}">
        <p14:creationId xmlns:p14="http://schemas.microsoft.com/office/powerpoint/2010/main" val="30788708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074890E2-65BB-4154-9688-1B709F5ACC3E}"/>
              </a:ext>
            </a:extLst>
          </p:cNvPr>
          <p:cNvSpPr>
            <a:spLocks noGrp="1"/>
          </p:cNvSpPr>
          <p:nvPr>
            <p:ph type="title"/>
          </p:nvPr>
        </p:nvSpPr>
        <p:spPr/>
        <p:txBody>
          <a:bodyPr/>
          <a:lstStyle/>
          <a:p>
            <a:r>
              <a:rPr lang="tr-TR" dirty="0"/>
              <a:t/>
            </a:r>
            <a:br>
              <a:rPr lang="tr-TR" dirty="0"/>
            </a:br>
            <a:r>
              <a:rPr lang="tr-TR" dirty="0"/>
              <a:t>Gerekli Olan Tıbbi Tanılama Raporları</a:t>
            </a:r>
          </a:p>
        </p:txBody>
      </p:sp>
      <p:sp>
        <p:nvSpPr>
          <p:cNvPr id="3" name="İçerik Yer Tutucusu 2">
            <a:extLst>
              <a:ext uri="{FF2B5EF4-FFF2-40B4-BE49-F238E27FC236}">
                <a16:creationId xmlns:a16="http://schemas.microsoft.com/office/drawing/2014/main" xmlns="" id="{4E08FB43-0495-4438-A70E-15ACBB2CE504}"/>
              </a:ext>
            </a:extLst>
          </p:cNvPr>
          <p:cNvSpPr>
            <a:spLocks noGrp="1"/>
          </p:cNvSpPr>
          <p:nvPr>
            <p:ph idx="1"/>
          </p:nvPr>
        </p:nvSpPr>
        <p:spPr/>
        <p:txBody>
          <a:bodyPr>
            <a:normAutofit lnSpcReduction="10000"/>
          </a:bodyPr>
          <a:lstStyle/>
          <a:p>
            <a:r>
              <a:rPr lang="tr-TR" b="1" dirty="0"/>
              <a:t>Durum Bildirir Tek Hekim Sağlık Raporu: </a:t>
            </a:r>
            <a:r>
              <a:rPr lang="tr-TR" dirty="0"/>
              <a:t>Ailenin bu rapor ile başvurması durumunda ramda yapılan inceleme ve kurul kararı doğrultusunda resmi tedbir kararı alınabilir ve çocuk okulda destek eğitim odasından yararlanabilir. Bu rapor ile rehabilitasyon merkezinden destek eğitim alınamaz.</a:t>
            </a:r>
          </a:p>
          <a:p>
            <a:pPr marL="0" indent="0">
              <a:buNone/>
            </a:pPr>
            <a:endParaRPr lang="tr-TR" dirty="0"/>
          </a:p>
          <a:p>
            <a:r>
              <a:rPr lang="tr-TR" b="1" dirty="0"/>
              <a:t>Durum Bildirir Sağlık Kurulu Raporu: ‘</a:t>
            </a:r>
            <a:r>
              <a:rPr lang="tr-TR" dirty="0"/>
              <a:t>Evde eğitim’ ve ‘evde destek eğitim’ için başvurulması durumunda gereklidir.</a:t>
            </a:r>
          </a:p>
          <a:p>
            <a:endParaRPr lang="tr-TR" b="1" dirty="0"/>
          </a:p>
          <a:p>
            <a:r>
              <a:rPr lang="tr-TR" b="1" dirty="0"/>
              <a:t>Çocuklar İçin Özel Gereksinim Raporu (ÇÖZGER): </a:t>
            </a:r>
            <a:r>
              <a:rPr lang="tr-TR" dirty="0"/>
              <a:t>Bu rapor ile tıbbi tanılaması yapılmış olan çocuklar için resmi tedbir alınabilir, rehabilitasyondan destek eğitim alabilirler.</a:t>
            </a:r>
          </a:p>
        </p:txBody>
      </p:sp>
    </p:spTree>
    <p:extLst>
      <p:ext uri="{BB962C8B-B14F-4D97-AF65-F5344CB8AC3E}">
        <p14:creationId xmlns:p14="http://schemas.microsoft.com/office/powerpoint/2010/main" val="10184746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95C8C4F1-339E-42BA-AE61-C2720BFCE399}"/>
              </a:ext>
            </a:extLst>
          </p:cNvPr>
          <p:cNvSpPr>
            <a:spLocks noGrp="1"/>
          </p:cNvSpPr>
          <p:nvPr>
            <p:ph type="title"/>
          </p:nvPr>
        </p:nvSpPr>
        <p:spPr/>
        <p:txBody>
          <a:bodyPr/>
          <a:lstStyle/>
          <a:p>
            <a:r>
              <a:rPr lang="tr-TR" dirty="0"/>
              <a:t/>
            </a:r>
            <a:br>
              <a:rPr lang="tr-TR" dirty="0"/>
            </a:br>
            <a:r>
              <a:rPr lang="tr-TR" dirty="0" err="1"/>
              <a:t>Ram’dan</a:t>
            </a:r>
            <a:r>
              <a:rPr lang="tr-TR" dirty="0"/>
              <a:t> Randevu Alma </a:t>
            </a:r>
          </a:p>
        </p:txBody>
      </p:sp>
      <p:sp>
        <p:nvSpPr>
          <p:cNvPr id="3" name="İçerik Yer Tutucusu 2">
            <a:extLst>
              <a:ext uri="{FF2B5EF4-FFF2-40B4-BE49-F238E27FC236}">
                <a16:creationId xmlns:a16="http://schemas.microsoft.com/office/drawing/2014/main" xmlns="" id="{A53C0978-1DFD-48A8-9341-F4D1EB863DD0}"/>
              </a:ext>
            </a:extLst>
          </p:cNvPr>
          <p:cNvSpPr>
            <a:spLocks noGrp="1"/>
          </p:cNvSpPr>
          <p:nvPr>
            <p:ph idx="1"/>
          </p:nvPr>
        </p:nvSpPr>
        <p:spPr/>
        <p:txBody>
          <a:bodyPr/>
          <a:lstStyle/>
          <a:p>
            <a:r>
              <a:rPr lang="tr-TR" b="1" dirty="0"/>
              <a:t>İlk İnceleme İçin: </a:t>
            </a:r>
            <a:r>
              <a:rPr lang="tr-TR" dirty="0"/>
              <a:t>Okul yönetimi, veli yada zihinsel engelli olmayan 18 yaşından büyük bireyin kendisi tarafından; resmi kurumlarda bakım ve barınma hizmetinden yararlanan bireyler için kurumun resmi yazı ile görevlendireceği personel tarafından RAM’a başvuru yapılır. </a:t>
            </a:r>
          </a:p>
          <a:p>
            <a:pPr marL="0" indent="0">
              <a:buNone/>
            </a:pPr>
            <a:endParaRPr lang="tr-TR" dirty="0"/>
          </a:p>
          <a:p>
            <a:r>
              <a:rPr lang="tr-TR" b="1" dirty="0"/>
              <a:t>Yeniden İnceleme İçin: </a:t>
            </a:r>
            <a:r>
              <a:rPr lang="tr-TR" dirty="0"/>
              <a:t>https://ramdevu.meb.gov.tr/ adresinden veli/birey kendisi randevu alabilir. Okulun yazılı başvurusu yada velinin/vasinin başvurusu ile RAM’larda randevu verilebilir. Randevu alma işlemi tamamlandığında, sistem tarafından bireyin verdiği irtibat numarasına randevu tarih ve saatiyle ilgili bilgiler otomatik olarak </a:t>
            </a:r>
            <a:r>
              <a:rPr lang="tr-TR" dirty="0" err="1"/>
              <a:t>sms</a:t>
            </a:r>
            <a:r>
              <a:rPr lang="tr-TR" dirty="0"/>
              <a:t> vasıtasıyla gönderilir. Belirlenen tarih ve saatte bireyin eğitsel tanılama ve incelemesi yapılır.</a:t>
            </a:r>
            <a:endParaRPr lang="tr-TR" b="1" dirty="0"/>
          </a:p>
        </p:txBody>
      </p:sp>
    </p:spTree>
    <p:extLst>
      <p:ext uri="{BB962C8B-B14F-4D97-AF65-F5344CB8AC3E}">
        <p14:creationId xmlns:p14="http://schemas.microsoft.com/office/powerpoint/2010/main" val="1739544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74D24584-45EB-4489-B278-E916F93056F5}"/>
              </a:ext>
            </a:extLst>
          </p:cNvPr>
          <p:cNvSpPr>
            <a:spLocks noGrp="1"/>
          </p:cNvSpPr>
          <p:nvPr>
            <p:ph idx="1"/>
          </p:nvPr>
        </p:nvSpPr>
        <p:spPr/>
        <p:txBody>
          <a:bodyPr/>
          <a:lstStyle/>
          <a:p>
            <a:pPr marL="0" indent="0">
              <a:buNone/>
            </a:pPr>
            <a:endParaRPr lang="tr-TR" dirty="0"/>
          </a:p>
          <a:p>
            <a:endParaRPr lang="tr-TR" dirty="0"/>
          </a:p>
          <a:p>
            <a:r>
              <a:rPr lang="tr-TR" dirty="0"/>
              <a:t>Eğitsel tanılama hizmetleri Bireyin kayıtlı olduğu okulun bağlı bulunduğu Ram tarafından yapılır. Okula devam etmeyen bireyler için ikametlerinin bulunduğu adresin bağlı bulunduğu Ram tarafından değerlendirme işlemi yapılır.</a:t>
            </a:r>
          </a:p>
        </p:txBody>
      </p:sp>
    </p:spTree>
    <p:extLst>
      <p:ext uri="{BB962C8B-B14F-4D97-AF65-F5344CB8AC3E}">
        <p14:creationId xmlns:p14="http://schemas.microsoft.com/office/powerpoint/2010/main" val="25824118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42278119-D527-43E3-98DF-77F376A5E53B}"/>
              </a:ext>
            </a:extLst>
          </p:cNvPr>
          <p:cNvSpPr>
            <a:spLocks noGrp="1"/>
          </p:cNvSpPr>
          <p:nvPr>
            <p:ph type="title"/>
          </p:nvPr>
        </p:nvSpPr>
        <p:spPr/>
        <p:txBody>
          <a:bodyPr/>
          <a:lstStyle/>
          <a:p>
            <a:r>
              <a:rPr lang="tr-TR" dirty="0"/>
              <a:t>Rama'da Eğitsel Değerlendirme ve Tanılamalarda İstenen Evraklar</a:t>
            </a:r>
          </a:p>
        </p:txBody>
      </p:sp>
      <p:sp>
        <p:nvSpPr>
          <p:cNvPr id="3" name="İçerik Yer Tutucusu 2">
            <a:extLst>
              <a:ext uri="{FF2B5EF4-FFF2-40B4-BE49-F238E27FC236}">
                <a16:creationId xmlns:a16="http://schemas.microsoft.com/office/drawing/2014/main" xmlns="" id="{19F4A95F-54AB-423B-A6EB-56447205DF3D}"/>
              </a:ext>
            </a:extLst>
          </p:cNvPr>
          <p:cNvSpPr>
            <a:spLocks noGrp="1"/>
          </p:cNvSpPr>
          <p:nvPr>
            <p:ph idx="1"/>
          </p:nvPr>
        </p:nvSpPr>
        <p:spPr/>
        <p:txBody>
          <a:bodyPr>
            <a:normAutofit/>
          </a:bodyPr>
          <a:lstStyle/>
          <a:p>
            <a:pPr algn="just">
              <a:spcAft>
                <a:spcPts val="0"/>
              </a:spcAft>
            </a:pPr>
            <a:r>
              <a:rPr lang="tr-TR" b="0" i="0" dirty="0">
                <a:solidFill>
                  <a:srgbClr val="000000"/>
                </a:solidFill>
                <a:effectLst/>
                <a:latin typeface="Times New Roman" panose="02020603050405020304" pitchFamily="18" charset="0"/>
              </a:rPr>
              <a:t> Bireyin, velisinin ya da okul yönetiminin yazılı talebi,</a:t>
            </a:r>
          </a:p>
          <a:p>
            <a:pPr algn="just">
              <a:spcAft>
                <a:spcPts val="0"/>
              </a:spcAft>
            </a:pPr>
            <a:r>
              <a:rPr lang="tr-TR" b="0" i="0" dirty="0">
                <a:solidFill>
                  <a:srgbClr val="000000"/>
                </a:solidFill>
                <a:effectLst/>
                <a:latin typeface="Times New Roman" panose="02020603050405020304" pitchFamily="18" charset="0"/>
              </a:rPr>
              <a:t> Koruyucu aile yanında kalan bireyler için yapılan başvurularda koruyucu aile belgesi,</a:t>
            </a:r>
          </a:p>
          <a:p>
            <a:pPr algn="just">
              <a:spcAft>
                <a:spcPts val="0"/>
              </a:spcAft>
            </a:pPr>
            <a:r>
              <a:rPr lang="tr-TR" b="0" i="0" dirty="0">
                <a:solidFill>
                  <a:srgbClr val="000000"/>
                </a:solidFill>
                <a:effectLst/>
                <a:latin typeface="Times New Roman" panose="02020603050405020304" pitchFamily="18" charset="0"/>
              </a:rPr>
              <a:t> Okula kayıtlı olan öğrenciler için Eğitsel Değerlendirme İstek Formu,</a:t>
            </a:r>
          </a:p>
          <a:p>
            <a:pPr algn="just">
              <a:spcAft>
                <a:spcPts val="0"/>
              </a:spcAft>
            </a:pPr>
            <a:r>
              <a:rPr lang="tr-TR" b="0" i="0" dirty="0">
                <a:solidFill>
                  <a:srgbClr val="000000"/>
                </a:solidFill>
                <a:effectLst/>
                <a:latin typeface="Times New Roman" panose="02020603050405020304" pitchFamily="18" charset="0"/>
              </a:rPr>
              <a:t> Birey için uygun eğitim ortamına yönlendirilmesi amaçlı başvurularda gerektiğinde Engelli Sağlık Kurulu Raporu,</a:t>
            </a:r>
          </a:p>
          <a:p>
            <a:pPr algn="just">
              <a:spcAft>
                <a:spcPts val="0"/>
              </a:spcAft>
            </a:pPr>
            <a:r>
              <a:rPr lang="tr-TR" b="0" i="0" dirty="0">
                <a:solidFill>
                  <a:srgbClr val="000000"/>
                </a:solidFill>
                <a:effectLst/>
                <a:latin typeface="Times New Roman" panose="02020603050405020304" pitchFamily="18" charset="0"/>
              </a:rPr>
              <a:t> Özel Öğretim Kurumları Kanunu kapsamında hizmet sunan kurumlarda destek eğitim hizmeti almak üzere yapılan başvurularda Engelli Sağlık Kurulu Raporu,</a:t>
            </a:r>
          </a:p>
          <a:p>
            <a:pPr algn="just">
              <a:spcAft>
                <a:spcPts val="0"/>
              </a:spcAft>
            </a:pPr>
            <a:r>
              <a:rPr lang="tr-TR" b="0" i="0" dirty="0">
                <a:solidFill>
                  <a:srgbClr val="000000"/>
                </a:solidFill>
                <a:effectLst/>
                <a:latin typeface="Times New Roman" panose="02020603050405020304" pitchFamily="18" charset="0"/>
              </a:rPr>
              <a:t> Özel Öğretim Kurumları Kanunu kapsamında hizmet sunan kurumlarda destek eğitim hizmeti alan bireylerin raporlarının yenilenmesi için yapılan başvurularda ilgili kurumca düzenlenecek Dönem Sonu Bireysel Performans Değerlendirme Formu</a:t>
            </a:r>
          </a:p>
          <a:p>
            <a:endParaRPr lang="tr-TR" dirty="0"/>
          </a:p>
        </p:txBody>
      </p:sp>
    </p:spTree>
    <p:extLst>
      <p:ext uri="{BB962C8B-B14F-4D97-AF65-F5344CB8AC3E}">
        <p14:creationId xmlns:p14="http://schemas.microsoft.com/office/powerpoint/2010/main" val="15085733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46536A00-EFA6-4D04-8FFC-7B41C30BA2AD}"/>
              </a:ext>
            </a:extLst>
          </p:cNvPr>
          <p:cNvSpPr>
            <a:spLocks noGrp="1"/>
          </p:cNvSpPr>
          <p:nvPr>
            <p:ph type="title"/>
          </p:nvPr>
        </p:nvSpPr>
        <p:spPr/>
        <p:txBody>
          <a:bodyPr/>
          <a:lstStyle/>
          <a:p>
            <a:r>
              <a:rPr lang="tr-TR" dirty="0"/>
              <a:t/>
            </a:r>
            <a:br>
              <a:rPr lang="tr-TR" dirty="0"/>
            </a:br>
            <a:r>
              <a:rPr lang="tr-TR" dirty="0"/>
              <a:t>Kademe Geçişi Süreci</a:t>
            </a:r>
          </a:p>
        </p:txBody>
      </p:sp>
      <p:sp>
        <p:nvSpPr>
          <p:cNvPr id="3" name="İçerik Yer Tutucusu 2">
            <a:extLst>
              <a:ext uri="{FF2B5EF4-FFF2-40B4-BE49-F238E27FC236}">
                <a16:creationId xmlns:a16="http://schemas.microsoft.com/office/drawing/2014/main" xmlns="" id="{7DD23D45-123C-48A4-8311-1D5B786C79F1}"/>
              </a:ext>
            </a:extLst>
          </p:cNvPr>
          <p:cNvSpPr>
            <a:spLocks noGrp="1"/>
          </p:cNvSpPr>
          <p:nvPr>
            <p:ph idx="1"/>
          </p:nvPr>
        </p:nvSpPr>
        <p:spPr/>
        <p:txBody>
          <a:bodyPr/>
          <a:lstStyle/>
          <a:p>
            <a:pPr marL="0" indent="0">
              <a:buNone/>
            </a:pPr>
            <a:r>
              <a:rPr lang="tr-TR" dirty="0"/>
              <a:t>Kademe geçişi nedir?</a:t>
            </a:r>
          </a:p>
          <a:p>
            <a:r>
              <a:rPr lang="tr-TR" dirty="0"/>
              <a:t>Okulöncesine devam eden bir öğrenci ilkokula geçtiği zaman,</a:t>
            </a:r>
          </a:p>
          <a:p>
            <a:r>
              <a:rPr lang="tr-TR" dirty="0"/>
              <a:t>İlkokul öğrencisi ortaokula geçtiği zaman</a:t>
            </a:r>
          </a:p>
          <a:p>
            <a:r>
              <a:rPr lang="tr-TR" dirty="0"/>
              <a:t>Ortaokul öğrencisi liseye geçtiği zaman kademe geçişi yapmış olur.</a:t>
            </a:r>
          </a:p>
          <a:p>
            <a:r>
              <a:rPr lang="tr-TR" dirty="0"/>
              <a:t>Kademe geçişi yapmış olan öğrencinin Resmi Tedbir Kararı iptal olmaktadır. Bu sebeple raporunun yenilenmesi gerekmektedir.</a:t>
            </a:r>
          </a:p>
          <a:p>
            <a:r>
              <a:rPr lang="tr-TR" dirty="0"/>
              <a:t>NOT: Alınan her resmi tedbir kararı kademe  geçişine  veya  resmi tedbir değişikliğine kadar geçerlidir. Resmi tedbir kararı(özel eğitim sınıfı, kaynaştırma) için her yıl öğrencinin yeniden yönlendirilmesine gerek yoktur.</a:t>
            </a:r>
          </a:p>
        </p:txBody>
      </p:sp>
    </p:spTree>
    <p:extLst>
      <p:ext uri="{BB962C8B-B14F-4D97-AF65-F5344CB8AC3E}">
        <p14:creationId xmlns:p14="http://schemas.microsoft.com/office/powerpoint/2010/main" val="25471338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37E1867B-DC69-467F-922D-9C1331724286}"/>
              </a:ext>
            </a:extLst>
          </p:cNvPr>
          <p:cNvSpPr>
            <a:spLocks noGrp="1"/>
          </p:cNvSpPr>
          <p:nvPr>
            <p:ph type="title"/>
          </p:nvPr>
        </p:nvSpPr>
        <p:spPr/>
        <p:txBody>
          <a:bodyPr/>
          <a:lstStyle/>
          <a:p>
            <a:r>
              <a:rPr lang="tr-TR" dirty="0"/>
              <a:t/>
            </a:r>
            <a:br>
              <a:rPr lang="tr-TR" dirty="0"/>
            </a:br>
            <a:r>
              <a:rPr lang="tr-TR" dirty="0"/>
              <a:t>Okul Öncesi Eğitimi Uzatma</a:t>
            </a:r>
          </a:p>
        </p:txBody>
      </p:sp>
      <p:sp>
        <p:nvSpPr>
          <p:cNvPr id="3" name="İçerik Yer Tutucusu 2">
            <a:extLst>
              <a:ext uri="{FF2B5EF4-FFF2-40B4-BE49-F238E27FC236}">
                <a16:creationId xmlns:a16="http://schemas.microsoft.com/office/drawing/2014/main" xmlns="" id="{457ACBCC-3240-4C74-B584-E42F9E52FEB8}"/>
              </a:ext>
            </a:extLst>
          </p:cNvPr>
          <p:cNvSpPr>
            <a:spLocks noGrp="1"/>
          </p:cNvSpPr>
          <p:nvPr>
            <p:ph idx="1"/>
          </p:nvPr>
        </p:nvSpPr>
        <p:spPr/>
        <p:txBody>
          <a:bodyPr/>
          <a:lstStyle/>
          <a:p>
            <a:endParaRPr lang="tr-TR" dirty="0"/>
          </a:p>
          <a:p>
            <a:r>
              <a:rPr lang="tr-TR" dirty="0"/>
              <a:t>Eylül </a:t>
            </a:r>
            <a:r>
              <a:rPr lang="tr-TR" dirty="0" smtClean="0"/>
              <a:t>ayı sonu </a:t>
            </a:r>
            <a:r>
              <a:rPr lang="tr-TR" dirty="0"/>
              <a:t>itibarıyla 68 ayını tamamlamış,79 aydan gün almamış olan ve ilkokula başlamaya hazır olmadıklarını </a:t>
            </a:r>
            <a:r>
              <a:rPr lang="tr-TR" i="1" dirty="0"/>
              <a:t>Durum Bildirir Tek Hekim Sağlık Raporu </a:t>
            </a:r>
            <a:r>
              <a:rPr lang="tr-TR" dirty="0"/>
              <a:t>ile belgeleyen öğrencilerin Özel Eğitim Değerlendirme Kurulu Raporu doğrultusunda okul öncesi eğitime 1 yıl daha devamları sağlanır.</a:t>
            </a:r>
          </a:p>
        </p:txBody>
      </p:sp>
    </p:spTree>
    <p:extLst>
      <p:ext uri="{BB962C8B-B14F-4D97-AF65-F5344CB8AC3E}">
        <p14:creationId xmlns:p14="http://schemas.microsoft.com/office/powerpoint/2010/main" val="35725753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F9FEEA23-7407-4DD6-B772-65398CED5C24}"/>
              </a:ext>
            </a:extLst>
          </p:cNvPr>
          <p:cNvSpPr>
            <a:spLocks noGrp="1"/>
          </p:cNvSpPr>
          <p:nvPr>
            <p:ph type="title"/>
          </p:nvPr>
        </p:nvSpPr>
        <p:spPr/>
        <p:txBody>
          <a:bodyPr/>
          <a:lstStyle/>
          <a:p>
            <a:r>
              <a:rPr lang="tr-TR" dirty="0"/>
              <a:t/>
            </a:r>
            <a:br>
              <a:rPr lang="tr-TR" dirty="0"/>
            </a:br>
            <a:r>
              <a:rPr lang="tr-TR" dirty="0"/>
              <a:t>Evde Eğitim</a:t>
            </a:r>
          </a:p>
        </p:txBody>
      </p:sp>
      <p:sp>
        <p:nvSpPr>
          <p:cNvPr id="3" name="İçerik Yer Tutucusu 2">
            <a:extLst>
              <a:ext uri="{FF2B5EF4-FFF2-40B4-BE49-F238E27FC236}">
                <a16:creationId xmlns:a16="http://schemas.microsoft.com/office/drawing/2014/main" xmlns="" id="{256EE021-5E4E-4F1F-A6A2-09DF488DD879}"/>
              </a:ext>
            </a:extLst>
          </p:cNvPr>
          <p:cNvSpPr>
            <a:spLocks noGrp="1"/>
          </p:cNvSpPr>
          <p:nvPr>
            <p:ph idx="1"/>
          </p:nvPr>
        </p:nvSpPr>
        <p:spPr/>
        <p:txBody>
          <a:bodyPr>
            <a:normAutofit/>
          </a:bodyPr>
          <a:lstStyle/>
          <a:p>
            <a:pPr>
              <a:lnSpc>
                <a:spcPct val="150000"/>
              </a:lnSpc>
            </a:pPr>
            <a:r>
              <a:rPr lang="tr-TR" b="0" i="0" dirty="0">
                <a:effectLst/>
              </a:rPr>
              <a:t>Zorunlu öğrenim çağındaki özel eğitim ihtiyacı olan öğrencilerden sağlık problemi nedeniyle en az on iki hafta süreyle örgün eğitim kurumlarından yararlanamayacağı ya da yararlanması durumunda sağlığı açısından risk oluşturacağı en az birisi ilgili daldan olmak üzere üç uzman tabip tarafından düzenlenmiş Durum Bildirir Sağlık Kurulu Raporu’nda belirtilen öğrencilere velinin yazılı talebi ve Özel Eğitim Değerlendirme Kurulu Raporu ile il veya ilçe özel eğitim hizmetleri kurulunun planlaması doğrultusunda ders yılı içinde evde eğitim hizmeti verilebilir.</a:t>
            </a:r>
            <a:endParaRPr lang="tr-TR" dirty="0"/>
          </a:p>
        </p:txBody>
      </p:sp>
    </p:spTree>
    <p:extLst>
      <p:ext uri="{BB962C8B-B14F-4D97-AF65-F5344CB8AC3E}">
        <p14:creationId xmlns:p14="http://schemas.microsoft.com/office/powerpoint/2010/main" val="115766756"/>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274</TotalTime>
  <Words>686</Words>
  <Application>Microsoft Office PowerPoint</Application>
  <PresentationFormat>Özel</PresentationFormat>
  <Paragraphs>56</Paragraphs>
  <Slides>11</Slides>
  <Notes>0</Notes>
  <HiddenSlides>0</HiddenSlides>
  <MMClips>0</MMClips>
  <ScaleCrop>false</ScaleCrop>
  <HeadingPairs>
    <vt:vector size="4" baseType="variant">
      <vt:variant>
        <vt:lpstr>Tema</vt:lpstr>
      </vt:variant>
      <vt:variant>
        <vt:i4>1</vt:i4>
      </vt:variant>
      <vt:variant>
        <vt:lpstr>Slayt Başlıkları</vt:lpstr>
      </vt:variant>
      <vt:variant>
        <vt:i4>11</vt:i4>
      </vt:variant>
    </vt:vector>
  </HeadingPairs>
  <TitlesOfParts>
    <vt:vector size="12" baseType="lpstr">
      <vt:lpstr>Duman</vt:lpstr>
      <vt:lpstr>Rehberlik ve Araştırma Merkezi’ne Öğrenci Yönlendirme Süreci</vt:lpstr>
      <vt:lpstr>Rehberlik ve Araştırma Merkezi’ne Öğrenci Yönlendirmeden Önceki Okul Süreci</vt:lpstr>
      <vt:lpstr> Gerekli Olan Tıbbi Tanılama Raporları</vt:lpstr>
      <vt:lpstr> Ram’dan Randevu Alma </vt:lpstr>
      <vt:lpstr>PowerPoint Sunusu</vt:lpstr>
      <vt:lpstr>Rama'da Eğitsel Değerlendirme ve Tanılamalarda İstenen Evraklar</vt:lpstr>
      <vt:lpstr> Kademe Geçişi Süreci</vt:lpstr>
      <vt:lpstr> Okul Öncesi Eğitimi Uzatma</vt:lpstr>
      <vt:lpstr> Evde Eğitim</vt:lpstr>
      <vt:lpstr> Evde Eğitim</vt:lpstr>
      <vt:lpstr>Rehabilitasyon Merkezinden Destek Eğitim Alınabilecek Engel Türleri</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Rama Öğrenci Yönlendirme Süreci</dc:title>
  <dc:creator>USER</dc:creator>
  <cp:lastModifiedBy>user</cp:lastModifiedBy>
  <cp:revision>3</cp:revision>
  <dcterms:created xsi:type="dcterms:W3CDTF">2021-12-22T08:17:06Z</dcterms:created>
  <dcterms:modified xsi:type="dcterms:W3CDTF">2021-12-31T11:24:03Z</dcterms:modified>
</cp:coreProperties>
</file>